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66" r:id="rId2"/>
    <p:sldId id="257" r:id="rId3"/>
    <p:sldId id="258" r:id="rId4"/>
    <p:sldId id="259" r:id="rId5"/>
    <p:sldId id="260" r:id="rId6"/>
    <p:sldId id="261" r:id="rId7"/>
    <p:sldId id="262" r:id="rId8"/>
    <p:sldId id="263" r:id="rId9"/>
    <p:sldId id="264" r:id="rId10"/>
    <p:sldId id="265"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72" autoAdjust="0"/>
    <p:restoredTop sz="94660"/>
  </p:normalViewPr>
  <p:slideViewPr>
    <p:cSldViewPr snapToGrid="0">
      <p:cViewPr>
        <p:scale>
          <a:sx n="76" d="100"/>
          <a:sy n="76" d="100"/>
        </p:scale>
        <p:origin x="-300" y="-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A8DB99-0012-4D3A-8D44-1A8B7C26D799}" type="datetimeFigureOut">
              <a:rPr lang="en-US" smtClean="0"/>
              <a:t>5/18/2020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9B9B7B-80F9-4CAA-A937-0280251AAC84}" type="slidenum">
              <a:rPr lang="en-US" smtClean="0"/>
              <a:t>‹#›</a:t>
            </a:fld>
            <a:endParaRPr lang="en-US" dirty="0"/>
          </a:p>
        </p:txBody>
      </p:sp>
    </p:spTree>
    <p:extLst>
      <p:ext uri="{BB962C8B-B14F-4D97-AF65-F5344CB8AC3E}">
        <p14:creationId xmlns:p14="http://schemas.microsoft.com/office/powerpoint/2010/main" val="2905935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presentation will discuss the European Union and World Health Organization covering their success</a:t>
            </a:r>
            <a:r>
              <a:rPr lang="en-US" baseline="0" dirty="0" smtClean="0">
                <a:latin typeface="Times New Roman" pitchFamily="18" charset="0"/>
                <a:cs typeface="Times New Roman" pitchFamily="18" charset="0"/>
              </a:rPr>
              <a:t> and failures on various dates on international stages.</a:t>
            </a:r>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7E9B9B7B-80F9-4CAA-A937-0280251AAC84}" type="slidenum">
              <a:rPr lang="en-US" smtClean="0"/>
              <a:t>1</a:t>
            </a:fld>
            <a:endParaRPr lang="en-US" dirty="0"/>
          </a:p>
        </p:txBody>
      </p:sp>
    </p:spTree>
    <p:extLst>
      <p:ext uri="{BB962C8B-B14F-4D97-AF65-F5344CB8AC3E}">
        <p14:creationId xmlns:p14="http://schemas.microsoft.com/office/powerpoint/2010/main" val="1543195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Over the years, international organizations have contributed to the growth of globalization.</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These organizations have offered solutions for countries with dire situations. Examples of such countries </a:t>
            </a:r>
            <a:r>
              <a:rPr lang="en-US" dirty="0" smtClean="0">
                <a:latin typeface="Times New Roman" pitchFamily="18" charset="0"/>
                <a:cs typeface="Times New Roman" pitchFamily="18" charset="0"/>
              </a:rPr>
              <a:t>are </a:t>
            </a:r>
            <a:r>
              <a:rPr lang="en-US" dirty="0" smtClean="0">
                <a:latin typeface="Times New Roman" pitchFamily="18" charset="0"/>
                <a:cs typeface="Times New Roman" pitchFamily="18" charset="0"/>
              </a:rPr>
              <a:t>the third world countries like Nigeria, Cameroon,</a:t>
            </a:r>
            <a:r>
              <a:rPr lang="en-US" baseline="0" dirty="0" smtClean="0">
                <a:latin typeface="Times New Roman" pitchFamily="18" charset="0"/>
                <a:cs typeface="Times New Roman" pitchFamily="18" charset="0"/>
              </a:rPr>
              <a:t> Ghana, Kenya, among others, which</a:t>
            </a:r>
            <a:r>
              <a:rPr lang="en-US" dirty="0" smtClean="0">
                <a:latin typeface="Times New Roman" pitchFamily="18" charset="0"/>
                <a:cs typeface="Times New Roman" pitchFamily="18" charset="0"/>
              </a:rPr>
              <a:t> have many issues.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These issues include underdevelopment, food crisis, and diseases, among others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Hence, the organizations come up with ways to prevent or reduce these issues.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Also international organizations have boosted the economies of several nations</a:t>
            </a:r>
            <a:r>
              <a:rPr lang="en-US" baseline="0" dirty="0" smtClean="0">
                <a:latin typeface="Times New Roman" pitchFamily="18" charset="0"/>
                <a:cs typeface="Times New Roman" pitchFamily="18" charset="0"/>
              </a:rPr>
              <a:t> by involving them in projects and trading programs that lead to rise in economic activities. </a:t>
            </a:r>
            <a:r>
              <a:rPr lang="en-US" dirty="0" smtClean="0">
                <a:latin typeface="Times New Roman" pitchFamily="18" charset="0"/>
                <a:cs typeface="Times New Roman" pitchFamily="18" charset="0"/>
              </a:rPr>
              <a:t>Being a member of international organizations helps nations during crises.</a:t>
            </a:r>
            <a:r>
              <a:rPr lang="en-US" baseline="0"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7E9B9B7B-80F9-4CAA-A937-0280251AAC84}" type="slidenum">
              <a:rPr lang="en-US" smtClean="0"/>
              <a:t>2</a:t>
            </a:fld>
            <a:endParaRPr lang="en-US" dirty="0"/>
          </a:p>
        </p:txBody>
      </p:sp>
    </p:spTree>
    <p:extLst>
      <p:ext uri="{BB962C8B-B14F-4D97-AF65-F5344CB8AC3E}">
        <p14:creationId xmlns:p14="http://schemas.microsoft.com/office/powerpoint/2010/main" val="107659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This organization comprises of </a:t>
            </a:r>
            <a:r>
              <a:rPr lang="en-US" dirty="0" smtClean="0">
                <a:latin typeface="Times New Roman" pitchFamily="18" charset="0"/>
                <a:cs typeface="Times New Roman" pitchFamily="18" charset="0"/>
              </a:rPr>
              <a:t>27 </a:t>
            </a:r>
            <a:r>
              <a:rPr lang="en-US" dirty="0" smtClean="0">
                <a:latin typeface="Times New Roman" pitchFamily="18" charset="0"/>
                <a:cs typeface="Times New Roman" pitchFamily="18" charset="0"/>
              </a:rPr>
              <a:t>European nations.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It governs common security, social and economic policies.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It was first developed for western Europe nations.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However, in the 21st century, it expanded to eastern and central Europe. It was founded by Maastricht treaty in 1993, </a:t>
            </a:r>
            <a:r>
              <a:rPr lang="en-US" dirty="0" smtClean="0">
                <a:latin typeface="Times New Roman" pitchFamily="18" charset="0"/>
                <a:cs typeface="Times New Roman" pitchFamily="18" charset="0"/>
              </a:rPr>
              <a:t>November (McCormick, 2017).</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treaty aimed at improving economic and political sectors for European nations.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Also, the treaty wanted to create one currency for the European nations.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organization wanted to strengthen its policies and promotion of peace</a:t>
            </a:r>
          </a:p>
          <a:p>
            <a:r>
              <a:rPr lang="en-US" dirty="0" smtClean="0">
                <a:latin typeface="Times New Roman" pitchFamily="18" charset="0"/>
                <a:cs typeface="Times New Roman" pitchFamily="18" charset="0"/>
              </a:rPr>
              <a:t>For a country to join the union, it had to meet a criteria composed of 3 areas.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This included a stable economic, legal and political policies.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7E9B9B7B-80F9-4CAA-A937-0280251AAC84}" type="slidenum">
              <a:rPr lang="en-US" smtClean="0"/>
              <a:t>3</a:t>
            </a:fld>
            <a:endParaRPr lang="en-US" dirty="0"/>
          </a:p>
        </p:txBody>
      </p:sp>
    </p:spTree>
    <p:extLst>
      <p:ext uri="{BB962C8B-B14F-4D97-AF65-F5344CB8AC3E}">
        <p14:creationId xmlns:p14="http://schemas.microsoft.com/office/powerpoint/2010/main" val="2071524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Its members include Belgium, Cyprus, Croatia, Finland, Germany, Malta, Bulgaria.</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Others include Spain, Slovenia, Slovakia, Romania, France, Lithuania, Lithuania, Czech Republic, Austria, Denmark, Italy, Hungary, Greece, Latvia, Sweden, Poland, Portugal, Ireland, Estonia and the Netherlands. The United </a:t>
            </a:r>
            <a:r>
              <a:rPr lang="en-US" dirty="0" smtClean="0">
                <a:latin typeface="Times New Roman" pitchFamily="18" charset="0"/>
                <a:cs typeface="Times New Roman" pitchFamily="18" charset="0"/>
              </a:rPr>
              <a:t>Kingdom </a:t>
            </a:r>
            <a:r>
              <a:rPr lang="en-US" dirty="0" smtClean="0">
                <a:latin typeface="Times New Roman" pitchFamily="18" charset="0"/>
                <a:cs typeface="Times New Roman" pitchFamily="18" charset="0"/>
              </a:rPr>
              <a:t>was its founding member until its exit in 2020.</a:t>
            </a:r>
            <a:r>
              <a:rPr lang="en-US" baseline="0" dirty="0" smtClean="0">
                <a:latin typeface="Times New Roman" pitchFamily="18" charset="0"/>
                <a:cs typeface="Times New Roman" pitchFamily="18" charset="0"/>
              </a:rPr>
              <a:t> </a:t>
            </a:r>
            <a:r>
              <a:rPr lang="en-US" baseline="0" dirty="0" smtClean="0">
                <a:latin typeface="Times New Roman" pitchFamily="18" charset="0"/>
                <a:cs typeface="Times New Roman" pitchFamily="18" charset="0"/>
              </a:rPr>
              <a:t>In 2013 t</a:t>
            </a:r>
            <a:r>
              <a:rPr lang="en-US" dirty="0" smtClean="0">
                <a:latin typeface="Times New Roman" pitchFamily="18" charset="0"/>
                <a:cs typeface="Times New Roman" pitchFamily="18" charset="0"/>
              </a:rPr>
              <a:t>he </a:t>
            </a:r>
            <a:r>
              <a:rPr lang="en-US" dirty="0" smtClean="0">
                <a:latin typeface="Times New Roman" pitchFamily="18" charset="0"/>
                <a:cs typeface="Times New Roman" pitchFamily="18" charset="0"/>
              </a:rPr>
              <a:t>European Union managed to promote and maintain reconciliation and </a:t>
            </a:r>
            <a:r>
              <a:rPr lang="en-US" dirty="0" smtClean="0">
                <a:latin typeface="Times New Roman" pitchFamily="18" charset="0"/>
                <a:cs typeface="Times New Roman" pitchFamily="18" charset="0"/>
              </a:rPr>
              <a:t>peace in </a:t>
            </a:r>
            <a:r>
              <a:rPr lang="en-US" sz="1200" b="0" i="0" kern="1200" dirty="0" smtClean="0">
                <a:solidFill>
                  <a:schemeClr val="tx1"/>
                </a:solidFill>
                <a:effectLst/>
                <a:latin typeface="Times New Roman" pitchFamily="18" charset="0"/>
                <a:ea typeface="+mn-ea"/>
                <a:cs typeface="Times New Roman" pitchFamily="18" charset="0"/>
              </a:rPr>
              <a:t>Northern Ireland.</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This happened among the European nations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It also managed to contribute to human rights and democracy in Europe.</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organization was recognized and awarded the Nobel Prize for promotion of peace</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Also, Its efforts in promoting democracy in Europe was highly recognized.</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7E9B9B7B-80F9-4CAA-A937-0280251AAC84}" type="slidenum">
              <a:rPr lang="en-US" smtClean="0"/>
              <a:t>4</a:t>
            </a:fld>
            <a:endParaRPr lang="en-US" dirty="0"/>
          </a:p>
        </p:txBody>
      </p:sp>
    </p:spTree>
    <p:extLst>
      <p:ext uri="{BB962C8B-B14F-4D97-AF65-F5344CB8AC3E}">
        <p14:creationId xmlns:p14="http://schemas.microsoft.com/office/powerpoint/2010/main" val="27021286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In</a:t>
            </a:r>
            <a:r>
              <a:rPr lang="en-US" baseline="0" dirty="0" smtClean="0">
                <a:latin typeface="Times New Roman" pitchFamily="18" charset="0"/>
                <a:cs typeface="Times New Roman" pitchFamily="18" charset="0"/>
              </a:rPr>
              <a:t> 2017 t</a:t>
            </a:r>
            <a:r>
              <a:rPr lang="en-US" dirty="0" smtClean="0">
                <a:latin typeface="Times New Roman" pitchFamily="18" charset="0"/>
                <a:cs typeface="Times New Roman" pitchFamily="18" charset="0"/>
              </a:rPr>
              <a:t>he </a:t>
            </a:r>
            <a:r>
              <a:rPr lang="en-US" dirty="0" smtClean="0">
                <a:latin typeface="Times New Roman" pitchFamily="18" charset="0"/>
                <a:cs typeface="Times New Roman" pitchFamily="18" charset="0"/>
              </a:rPr>
              <a:t>union </a:t>
            </a:r>
            <a:r>
              <a:rPr lang="en-US" dirty="0" smtClean="0">
                <a:latin typeface="Times New Roman" pitchFamily="18" charset="0"/>
                <a:cs typeface="Times New Roman" pitchFamily="18" charset="0"/>
              </a:rPr>
              <a:t>failed </a:t>
            </a:r>
            <a:r>
              <a:rPr lang="en-US" dirty="0" smtClean="0">
                <a:latin typeface="Times New Roman" pitchFamily="18" charset="0"/>
                <a:cs typeface="Times New Roman" pitchFamily="18" charset="0"/>
              </a:rPr>
              <a:t>to connect with its citizens and people around </a:t>
            </a:r>
            <a:r>
              <a:rPr lang="en-US" dirty="0" smtClean="0">
                <a:latin typeface="Times New Roman" pitchFamily="18" charset="0"/>
                <a:cs typeface="Times New Roman" pitchFamily="18" charset="0"/>
              </a:rPr>
              <a:t>Europe primarily in </a:t>
            </a:r>
            <a:r>
              <a:rPr lang="en-US" sz="1200" b="0" i="0" kern="1200" dirty="0" smtClean="0">
                <a:solidFill>
                  <a:schemeClr val="tx1"/>
                </a:solidFill>
                <a:effectLst/>
                <a:latin typeface="Times New Roman" pitchFamily="18" charset="0"/>
                <a:ea typeface="+mn-ea"/>
                <a:cs typeface="Times New Roman" pitchFamily="18" charset="0"/>
              </a:rPr>
              <a:t>Brussels</a:t>
            </a:r>
            <a:r>
              <a:rPr lang="en-US" dirty="0" smtClean="0">
                <a:latin typeface="Times New Roman" pitchFamily="18" charset="0"/>
                <a:cs typeface="Times New Roman" pitchFamily="18" charset="0"/>
              </a:rPr>
              <a:t>.</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It is too disconnected from its citizen and</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it is shown by excluding the in activities.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Many individuals feel like they are not part of the union. This is so since they are not included to participate in politics or its future.</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Citizens are excluded to vote for politicians who can represent them in the union.</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Also, the people have no say in the decisions or things done in the organization</a:t>
            </a:r>
          </a:p>
          <a:p>
            <a:r>
              <a:rPr lang="en-US" dirty="0" smtClean="0">
                <a:latin typeface="Times New Roman" pitchFamily="18" charset="0"/>
                <a:cs typeface="Times New Roman" pitchFamily="18" charset="0"/>
              </a:rPr>
              <a:t>This is because all things are decided by bureaucrats who were chosen in the union.</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Therefore, it has disconnected from the public and governs itself from within.</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7E9B9B7B-80F9-4CAA-A937-0280251AAC84}" type="slidenum">
              <a:rPr lang="en-US" smtClean="0"/>
              <a:t>5</a:t>
            </a:fld>
            <a:endParaRPr lang="en-US" dirty="0"/>
          </a:p>
        </p:txBody>
      </p:sp>
    </p:spTree>
    <p:extLst>
      <p:ext uri="{BB962C8B-B14F-4D97-AF65-F5344CB8AC3E}">
        <p14:creationId xmlns:p14="http://schemas.microsoft.com/office/powerpoint/2010/main" val="20146161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This organization is formed by the United Nations as a public health department.</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It was formed and established in 1948 through the United Nations organization.</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It deals with measure of quarantine, standardization of drugs and controlling </a:t>
            </a:r>
            <a:r>
              <a:rPr lang="en-US" dirty="0" smtClean="0">
                <a:latin typeface="Times New Roman" pitchFamily="18" charset="0"/>
                <a:cs typeface="Times New Roman" pitchFamily="18" charset="0"/>
              </a:rPr>
              <a:t>epidemics (World Health Organization, 2016).</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It also deals with the provision of high levels of health to the public.</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It has an annual celebration known as World Health day.</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This celebration happens April 7th every year to celebrate is establishment date.</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It headquarters are in Geneva where its policies are governed.</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organization is funded by contributions made yearly governments which are its members.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Also, the United Nations allocates resources through the technical-assistance program.</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7E9B9B7B-80F9-4CAA-A937-0280251AAC84}" type="slidenum">
              <a:rPr lang="en-US" smtClean="0"/>
              <a:t>6</a:t>
            </a:fld>
            <a:endParaRPr lang="en-US" dirty="0"/>
          </a:p>
        </p:txBody>
      </p:sp>
    </p:spTree>
    <p:extLst>
      <p:ext uri="{BB962C8B-B14F-4D97-AF65-F5344CB8AC3E}">
        <p14:creationId xmlns:p14="http://schemas.microsoft.com/office/powerpoint/2010/main" val="18521897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This slide</a:t>
            </a:r>
            <a:r>
              <a:rPr lang="en-US" baseline="0" dirty="0" smtClean="0">
                <a:latin typeface="Times New Roman" pitchFamily="18" charset="0"/>
                <a:cs typeface="Times New Roman" pitchFamily="18" charset="0"/>
              </a:rPr>
              <a:t> talks about the role of the World Health </a:t>
            </a:r>
            <a:r>
              <a:rPr lang="en-US" baseline="0" dirty="0" smtClean="0">
                <a:latin typeface="Times New Roman" pitchFamily="18" charset="0"/>
                <a:cs typeface="Times New Roman" pitchFamily="18" charset="0"/>
              </a:rPr>
              <a:t>Organization </a:t>
            </a:r>
            <a:r>
              <a:rPr lang="en-US" dirty="0" smtClean="0">
                <a:latin typeface="Times New Roman" pitchFamily="18" charset="0"/>
                <a:cs typeface="Times New Roman" pitchFamily="18" charset="0"/>
              </a:rPr>
              <a:t>(World Health Organization, 2017)</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WHO aims at helping nations which seek improvement in their health sector.</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It helps nations develop their capability to follow International Health Regulations.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This organization increases nations’ access to high-quality and effective health products.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It also addresses the role of economic, environmental and social factors in health</a:t>
            </a:r>
          </a:p>
          <a:p>
            <a:r>
              <a:rPr lang="en-US" dirty="0" smtClean="0">
                <a:latin typeface="Times New Roman" pitchFamily="18" charset="0"/>
                <a:cs typeface="Times New Roman" pitchFamily="18" charset="0"/>
              </a:rPr>
              <a:t>Its other role is to coordinate responses towards diseases which are non-communicable.</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Lastly, it promotes well-being and public health by achieving the goals put up by the United Nations. World Health Organization has served humanitarianism since they help many nations health wise for</a:t>
            </a:r>
            <a:r>
              <a:rPr lang="en-US" baseline="0" dirty="0" smtClean="0">
                <a:latin typeface="Times New Roman" pitchFamily="18" charset="0"/>
                <a:cs typeface="Times New Roman" pitchFamily="18" charset="0"/>
              </a:rPr>
              <a:t> many years.</a:t>
            </a:r>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7E9B9B7B-80F9-4CAA-A937-0280251AAC84}" type="slidenum">
              <a:rPr lang="en-US" smtClean="0"/>
              <a:t>7</a:t>
            </a:fld>
            <a:endParaRPr lang="en-US" dirty="0"/>
          </a:p>
        </p:txBody>
      </p:sp>
    </p:spTree>
    <p:extLst>
      <p:ext uri="{BB962C8B-B14F-4D97-AF65-F5344CB8AC3E}">
        <p14:creationId xmlns:p14="http://schemas.microsoft.com/office/powerpoint/2010/main" val="24391490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Currently, the World Health Organization is helping to come up with ways of </a:t>
            </a:r>
            <a:r>
              <a:rPr lang="en-US" dirty="0" smtClean="0">
                <a:latin typeface="Times New Roman" pitchFamily="18" charset="0"/>
                <a:cs typeface="Times New Roman" pitchFamily="18" charset="0"/>
              </a:rPr>
              <a:t>maintaining </a:t>
            </a:r>
            <a:r>
              <a:rPr lang="en-US" dirty="0" smtClean="0">
                <a:latin typeface="Times New Roman" pitchFamily="18" charset="0"/>
                <a:cs typeface="Times New Roman" pitchFamily="18" charset="0"/>
              </a:rPr>
              <a:t>the spread of </a:t>
            </a:r>
            <a:r>
              <a:rPr lang="en-US" dirty="0" smtClean="0">
                <a:latin typeface="Times New Roman" pitchFamily="18" charset="0"/>
                <a:cs typeface="Times New Roman" pitchFamily="18" charset="0"/>
              </a:rPr>
              <a:t>COVID-19</a:t>
            </a:r>
            <a:r>
              <a:rPr lang="en-US" dirty="0" smtClean="0">
                <a:latin typeface="Times New Roman" pitchFamily="18" charset="0"/>
                <a:cs typeface="Times New Roman" pitchFamily="18" charset="0"/>
              </a:rPr>
              <a:t>.</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It has provided resources that inhibits the spread of COVID 19 to many nations. World Health Organization has had many successes since its establishment.</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One success of WHO is provision of Yellow-fever vaccine to several countries.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It managed to provide vaccines to people prone to yellow fever in 2017.</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These vaccines were provided in several countries like Brazil.</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Also, they provided polio vaccines to children in third world countries.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For example,</a:t>
            </a:r>
            <a:r>
              <a:rPr lang="en-US" baseline="0" dirty="0" smtClean="0">
                <a:latin typeface="Times New Roman" pitchFamily="18" charset="0"/>
                <a:cs typeface="Times New Roman" pitchFamily="18" charset="0"/>
              </a:rPr>
              <a:t> the countries include</a:t>
            </a:r>
            <a:r>
              <a:rPr lang="en-US" dirty="0" smtClean="0">
                <a:latin typeface="Times New Roman" pitchFamily="18" charset="0"/>
                <a:cs typeface="Times New Roman" pitchFamily="18" charset="0"/>
              </a:rPr>
              <a:t> Nigeria, Cameroon, Niger and Benin.</a:t>
            </a:r>
            <a:r>
              <a:rPr lang="en-US" baseline="0" dirty="0" smtClean="0">
                <a:latin typeface="Times New Roman" pitchFamily="18" charset="0"/>
                <a:cs typeface="Times New Roman" pitchFamily="18" charset="0"/>
              </a:rPr>
              <a:t> Hence, the provision of vaccine to needy countries have been the one of the greatest achievement of the World Health Organization.</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7E9B9B7B-80F9-4CAA-A937-0280251AAC84}" type="slidenum">
              <a:rPr lang="en-US" smtClean="0"/>
              <a:t>8</a:t>
            </a:fld>
            <a:endParaRPr lang="en-US" dirty="0"/>
          </a:p>
        </p:txBody>
      </p:sp>
    </p:spTree>
    <p:extLst>
      <p:ext uri="{BB962C8B-B14F-4D97-AF65-F5344CB8AC3E}">
        <p14:creationId xmlns:p14="http://schemas.microsoft.com/office/powerpoint/2010/main" val="1182844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This slide is about the failures</a:t>
            </a:r>
            <a:r>
              <a:rPr lang="en-US" baseline="0" dirty="0" smtClean="0">
                <a:latin typeface="Times New Roman" pitchFamily="18" charset="0"/>
                <a:cs typeface="Times New Roman" pitchFamily="18" charset="0"/>
              </a:rPr>
              <a:t> of the World Health Organization. </a:t>
            </a:r>
            <a:r>
              <a:rPr lang="en-US" dirty="0" smtClean="0">
                <a:latin typeface="Times New Roman" pitchFamily="18" charset="0"/>
                <a:cs typeface="Times New Roman" pitchFamily="18" charset="0"/>
              </a:rPr>
              <a:t>The World Health Organization failed to deliver ARV treatment to people with AIDS.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treatments were available but they were unable to reach patients globally.</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This led to more people being infected with HIV/AIDs globally in 2003.</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people who accessed the medication were less than the number who were infected</a:t>
            </a:r>
          </a:p>
          <a:p>
            <a:r>
              <a:rPr lang="en-US" dirty="0" smtClean="0">
                <a:latin typeface="Times New Roman" pitchFamily="18" charset="0"/>
                <a:cs typeface="Times New Roman" pitchFamily="18" charset="0"/>
              </a:rPr>
              <a:t>In Africa, more than six million needed the treatment but they did not get it.</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Hence, leading to more infected individuals, financial strains and death. This was a global pandemic but WHO did not deliver as expected to most affected nations.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7E9B9B7B-80F9-4CAA-A937-0280251AAC84}" type="slidenum">
              <a:rPr lang="en-US" smtClean="0"/>
              <a:t>9</a:t>
            </a:fld>
            <a:endParaRPr lang="en-US" dirty="0"/>
          </a:p>
        </p:txBody>
      </p:sp>
    </p:spTree>
    <p:extLst>
      <p:ext uri="{BB962C8B-B14F-4D97-AF65-F5344CB8AC3E}">
        <p14:creationId xmlns:p14="http://schemas.microsoft.com/office/powerpoint/2010/main" val="22016192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In conclusion, these organizations have helped many countries in different sectors like</a:t>
            </a:r>
            <a:r>
              <a:rPr lang="en-US" baseline="0" dirty="0" smtClean="0">
                <a:latin typeface="Times New Roman" pitchFamily="18" charset="0"/>
                <a:cs typeface="Times New Roman" pitchFamily="18" charset="0"/>
              </a:rPr>
              <a:t> political, economical, health, social and environmental sectors. </a:t>
            </a:r>
            <a:r>
              <a:rPr lang="en-US" dirty="0" smtClean="0">
                <a:latin typeface="Times New Roman" pitchFamily="18" charset="0"/>
                <a:cs typeface="Times New Roman" pitchFamily="18" charset="0"/>
              </a:rPr>
              <a:t>The European Union is currently dealing with the exit of United Kingdom.</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However it still manages to stay strong and united with its remaining members.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World Health Organization is helping with the current global pandemic.</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This pandemic of COVID 19 has affected many countries. Hence, World Health Organizations and other programs are helping to maintain the</a:t>
            </a:r>
            <a:r>
              <a:rPr lang="en-US" baseline="0" dirty="0" smtClean="0">
                <a:latin typeface="Times New Roman" pitchFamily="18" charset="0"/>
                <a:cs typeface="Times New Roman" pitchFamily="18" charset="0"/>
              </a:rPr>
              <a:t> spread of corona virus. Many other organizations have come up to help nations deal with the pandemic since it has gone out of control in some countries. Even with challenges and failures, international organizations help their </a:t>
            </a:r>
            <a:r>
              <a:rPr lang="en-US" baseline="0" dirty="0" smtClean="0">
                <a:latin typeface="Times New Roman" pitchFamily="18" charset="0"/>
                <a:cs typeface="Times New Roman" pitchFamily="18" charset="0"/>
              </a:rPr>
              <a:t>members </a:t>
            </a:r>
            <a:r>
              <a:rPr lang="en-US" baseline="0" dirty="0" smtClean="0">
                <a:latin typeface="Times New Roman" pitchFamily="18" charset="0"/>
                <a:cs typeface="Times New Roman" pitchFamily="18" charset="0"/>
              </a:rPr>
              <a:t>and other countries when in need. </a:t>
            </a:r>
            <a:r>
              <a:rPr lang="en-US" dirty="0" smtClean="0">
                <a:latin typeface="Times New Roman" pitchFamily="18" charset="0"/>
                <a:cs typeface="Times New Roman" pitchFamily="18" charset="0"/>
              </a:rPr>
              <a:t>International organizations, therefore, plays </a:t>
            </a:r>
            <a:r>
              <a:rPr lang="en-US" dirty="0" smtClean="0">
                <a:latin typeface="Times New Roman" pitchFamily="18" charset="0"/>
                <a:cs typeface="Times New Roman" pitchFamily="18" charset="0"/>
              </a:rPr>
              <a:t>an </a:t>
            </a:r>
            <a:r>
              <a:rPr lang="en-US" dirty="0" smtClean="0">
                <a:latin typeface="Times New Roman" pitchFamily="18" charset="0"/>
                <a:cs typeface="Times New Roman" pitchFamily="18" charset="0"/>
              </a:rPr>
              <a:t>important role in globalization.</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7E9B9B7B-80F9-4CAA-A937-0280251AAC84}" type="slidenum">
              <a:rPr lang="en-US" smtClean="0"/>
              <a:t>10</a:t>
            </a:fld>
            <a:endParaRPr lang="en-US" dirty="0"/>
          </a:p>
        </p:txBody>
      </p:sp>
    </p:spTree>
    <p:extLst>
      <p:ext uri="{BB962C8B-B14F-4D97-AF65-F5344CB8AC3E}">
        <p14:creationId xmlns:p14="http://schemas.microsoft.com/office/powerpoint/2010/main" val="33290784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FB42787-C0FB-4676-A8E8-3649B0F2E7A3}" type="datetimeFigureOut">
              <a:rPr lang="en-US" smtClean="0"/>
              <a:t>5/18/2020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07C1C58-6BDF-4C31-A8A8-C460367264D4}" type="slidenum">
              <a:rPr lang="en-US" smtClean="0"/>
              <a:t>‹#›</a:t>
            </a:fld>
            <a:endParaRPr lang="en-US" dirty="0"/>
          </a:p>
        </p:txBody>
      </p:sp>
    </p:spTree>
    <p:extLst>
      <p:ext uri="{BB962C8B-B14F-4D97-AF65-F5344CB8AC3E}">
        <p14:creationId xmlns:p14="http://schemas.microsoft.com/office/powerpoint/2010/main" val="554271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FB42787-C0FB-4676-A8E8-3649B0F2E7A3}" type="datetimeFigureOut">
              <a:rPr lang="en-US" smtClean="0"/>
              <a:t>5/18/2020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07C1C58-6BDF-4C31-A8A8-C460367264D4}" type="slidenum">
              <a:rPr lang="en-US" smtClean="0"/>
              <a:t>‹#›</a:t>
            </a:fld>
            <a:endParaRPr lang="en-US" dirty="0"/>
          </a:p>
        </p:txBody>
      </p:sp>
    </p:spTree>
    <p:extLst>
      <p:ext uri="{BB962C8B-B14F-4D97-AF65-F5344CB8AC3E}">
        <p14:creationId xmlns:p14="http://schemas.microsoft.com/office/powerpoint/2010/main" val="1260891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B42787-C0FB-4676-A8E8-3649B0F2E7A3}" type="datetimeFigureOut">
              <a:rPr lang="en-US" smtClean="0"/>
              <a:t>5/18/2020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07C1C58-6BDF-4C31-A8A8-C460367264D4}" type="slidenum">
              <a:rPr lang="en-US" smtClean="0"/>
              <a:t>‹#›</a:t>
            </a:fld>
            <a:endParaRPr lang="en-US" dirty="0"/>
          </a:p>
        </p:txBody>
      </p:sp>
    </p:spTree>
    <p:extLst>
      <p:ext uri="{BB962C8B-B14F-4D97-AF65-F5344CB8AC3E}">
        <p14:creationId xmlns:p14="http://schemas.microsoft.com/office/powerpoint/2010/main" val="1391395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FB42787-C0FB-4676-A8E8-3649B0F2E7A3}" type="datetimeFigureOut">
              <a:rPr lang="en-US" smtClean="0"/>
              <a:t>5/18/2020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C1C58-6BDF-4C31-A8A8-C460367264D4}" type="slidenum">
              <a:rPr lang="en-US" smtClean="0"/>
              <a:t>‹#›</a:t>
            </a:fld>
            <a:endParaRPr lang="en-US" dirty="0"/>
          </a:p>
        </p:txBody>
      </p:sp>
    </p:spTree>
    <p:extLst>
      <p:ext uri="{BB962C8B-B14F-4D97-AF65-F5344CB8AC3E}">
        <p14:creationId xmlns:p14="http://schemas.microsoft.com/office/powerpoint/2010/main" val="3910288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FB42787-C0FB-4676-A8E8-3649B0F2E7A3}" type="datetimeFigureOut">
              <a:rPr lang="en-US" smtClean="0"/>
              <a:t>5/18/2020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C1C58-6BDF-4C31-A8A8-C460367264D4}" type="slidenum">
              <a:rPr lang="en-US" smtClean="0"/>
              <a:t>‹#›</a:t>
            </a:fld>
            <a:endParaRPr lang="en-US" dirty="0"/>
          </a:p>
        </p:txBody>
      </p:sp>
    </p:spTree>
    <p:extLst>
      <p:ext uri="{BB962C8B-B14F-4D97-AF65-F5344CB8AC3E}">
        <p14:creationId xmlns:p14="http://schemas.microsoft.com/office/powerpoint/2010/main" val="13592542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FB42787-C0FB-4676-A8E8-3649B0F2E7A3}" type="datetimeFigureOut">
              <a:rPr lang="en-US" smtClean="0"/>
              <a:t>5/18/2020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07C1C58-6BDF-4C31-A8A8-C460367264D4}" type="slidenum">
              <a:rPr lang="en-US" smtClean="0"/>
              <a:t>‹#›</a:t>
            </a:fld>
            <a:endParaRPr lang="en-US" dirty="0"/>
          </a:p>
        </p:txBody>
      </p:sp>
    </p:spTree>
    <p:extLst>
      <p:ext uri="{BB962C8B-B14F-4D97-AF65-F5344CB8AC3E}">
        <p14:creationId xmlns:p14="http://schemas.microsoft.com/office/powerpoint/2010/main" val="1362475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FB42787-C0FB-4676-A8E8-3649B0F2E7A3}" type="datetimeFigureOut">
              <a:rPr lang="en-US" smtClean="0"/>
              <a:t>5/18/2020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07C1C58-6BDF-4C31-A8A8-C460367264D4}" type="slidenum">
              <a:rPr lang="en-US" smtClean="0"/>
              <a:t>‹#›</a:t>
            </a:fld>
            <a:endParaRPr lang="en-US" dirty="0"/>
          </a:p>
        </p:txBody>
      </p:sp>
    </p:spTree>
    <p:extLst>
      <p:ext uri="{BB962C8B-B14F-4D97-AF65-F5344CB8AC3E}">
        <p14:creationId xmlns:p14="http://schemas.microsoft.com/office/powerpoint/2010/main" val="1536761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FB42787-C0FB-4676-A8E8-3649B0F2E7A3}" type="datetimeFigureOut">
              <a:rPr lang="en-US" smtClean="0"/>
              <a:t>5/18/2020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07C1C58-6BDF-4C31-A8A8-C460367264D4}" type="slidenum">
              <a:rPr lang="en-US" smtClean="0"/>
              <a:t>‹#›</a:t>
            </a:fld>
            <a:endParaRPr lang="en-US" dirty="0"/>
          </a:p>
        </p:txBody>
      </p:sp>
    </p:spTree>
    <p:extLst>
      <p:ext uri="{BB962C8B-B14F-4D97-AF65-F5344CB8AC3E}">
        <p14:creationId xmlns:p14="http://schemas.microsoft.com/office/powerpoint/2010/main" val="2651403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B42787-C0FB-4676-A8E8-3649B0F2E7A3}" type="datetimeFigureOut">
              <a:rPr lang="en-US" smtClean="0"/>
              <a:t>5/18/2020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C1C58-6BDF-4C31-A8A8-C460367264D4}" type="slidenum">
              <a:rPr lang="en-US" smtClean="0"/>
              <a:t>‹#›</a:t>
            </a:fld>
            <a:endParaRPr lang="en-US" dirty="0"/>
          </a:p>
        </p:txBody>
      </p:sp>
    </p:spTree>
    <p:extLst>
      <p:ext uri="{BB962C8B-B14F-4D97-AF65-F5344CB8AC3E}">
        <p14:creationId xmlns:p14="http://schemas.microsoft.com/office/powerpoint/2010/main" val="982292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B42787-C0FB-4676-A8E8-3649B0F2E7A3}" type="datetimeFigureOut">
              <a:rPr lang="en-US" smtClean="0"/>
              <a:t>5/18/2020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C1C58-6BDF-4C31-A8A8-C460367264D4}" type="slidenum">
              <a:rPr lang="en-US" smtClean="0"/>
              <a:t>‹#›</a:t>
            </a:fld>
            <a:endParaRPr lang="en-US" dirty="0"/>
          </a:p>
        </p:txBody>
      </p:sp>
    </p:spTree>
    <p:extLst>
      <p:ext uri="{BB962C8B-B14F-4D97-AF65-F5344CB8AC3E}">
        <p14:creationId xmlns:p14="http://schemas.microsoft.com/office/powerpoint/2010/main" val="3638695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B42787-C0FB-4676-A8E8-3649B0F2E7A3}" type="datetimeFigureOut">
              <a:rPr lang="en-US" smtClean="0"/>
              <a:t>5/18/2020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07C1C58-6BDF-4C31-A8A8-C460367264D4}" type="slidenum">
              <a:rPr lang="en-US" smtClean="0"/>
              <a:t>‹#›</a:t>
            </a:fld>
            <a:endParaRPr lang="en-US" dirty="0"/>
          </a:p>
        </p:txBody>
      </p:sp>
    </p:spTree>
    <p:extLst>
      <p:ext uri="{BB962C8B-B14F-4D97-AF65-F5344CB8AC3E}">
        <p14:creationId xmlns:p14="http://schemas.microsoft.com/office/powerpoint/2010/main" val="1462791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B42787-C0FB-4676-A8E8-3649B0F2E7A3}" type="datetimeFigureOut">
              <a:rPr lang="en-US" smtClean="0"/>
              <a:t>5/18/2020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07C1C58-6BDF-4C31-A8A8-C460367264D4}"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9108529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B42787-C0FB-4676-A8E8-3649B0F2E7A3}" type="datetimeFigureOut">
              <a:rPr lang="en-US" smtClean="0"/>
              <a:t>5/18/2020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07C1C58-6BDF-4C31-A8A8-C460367264D4}" type="slidenum">
              <a:rPr lang="en-US" smtClean="0"/>
              <a:t>‹#›</a:t>
            </a:fld>
            <a:endParaRPr lang="en-US" dirty="0"/>
          </a:p>
        </p:txBody>
      </p:sp>
    </p:spTree>
    <p:extLst>
      <p:ext uri="{BB962C8B-B14F-4D97-AF65-F5344CB8AC3E}">
        <p14:creationId xmlns:p14="http://schemas.microsoft.com/office/powerpoint/2010/main" val="27178255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FB42787-C0FB-4676-A8E8-3649B0F2E7A3}" type="datetimeFigureOut">
              <a:rPr lang="en-US" smtClean="0"/>
              <a:t>5/18/2020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07C1C58-6BDF-4C31-A8A8-C460367264D4}" type="slidenum">
              <a:rPr lang="en-US" smtClean="0"/>
              <a:t>‹#›</a:t>
            </a:fld>
            <a:endParaRPr lang="en-US" dirty="0"/>
          </a:p>
        </p:txBody>
      </p:sp>
    </p:spTree>
    <p:extLst>
      <p:ext uri="{BB962C8B-B14F-4D97-AF65-F5344CB8AC3E}">
        <p14:creationId xmlns:p14="http://schemas.microsoft.com/office/powerpoint/2010/main" val="11696696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FB42787-C0FB-4676-A8E8-3649B0F2E7A3}" type="datetimeFigureOut">
              <a:rPr lang="en-US" smtClean="0"/>
              <a:t>5/18/2020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07C1C58-6BDF-4C31-A8A8-C460367264D4}" type="slidenum">
              <a:rPr lang="en-US" smtClean="0"/>
              <a:t>‹#›</a:t>
            </a:fld>
            <a:endParaRPr lang="en-US" dirty="0"/>
          </a:p>
        </p:txBody>
      </p:sp>
    </p:spTree>
    <p:extLst>
      <p:ext uri="{BB962C8B-B14F-4D97-AF65-F5344CB8AC3E}">
        <p14:creationId xmlns:p14="http://schemas.microsoft.com/office/powerpoint/2010/main" val="7366055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FB42787-C0FB-4676-A8E8-3649B0F2E7A3}" type="datetimeFigureOut">
              <a:rPr lang="en-US" smtClean="0"/>
              <a:t>5/18/2020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07C1C58-6BDF-4C31-A8A8-C460367264D4}" type="slidenum">
              <a:rPr lang="en-US" smtClean="0"/>
              <a:t>‹#›</a:t>
            </a:fld>
            <a:endParaRPr lang="en-US" dirty="0"/>
          </a:p>
        </p:txBody>
      </p:sp>
    </p:spTree>
    <p:extLst>
      <p:ext uri="{BB962C8B-B14F-4D97-AF65-F5344CB8AC3E}">
        <p14:creationId xmlns:p14="http://schemas.microsoft.com/office/powerpoint/2010/main" val="42149838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FB42787-C0FB-4676-A8E8-3649B0F2E7A3}" type="datetimeFigureOut">
              <a:rPr lang="en-US" smtClean="0"/>
              <a:t>5/18/2020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07C1C58-6BDF-4C31-A8A8-C460367264D4}" type="slidenum">
              <a:rPr lang="en-US" smtClean="0"/>
              <a:t>‹#›</a:t>
            </a:fld>
            <a:endParaRPr lang="en-US" dirty="0"/>
          </a:p>
        </p:txBody>
      </p:sp>
    </p:spTree>
    <p:extLst>
      <p:ext uri="{BB962C8B-B14F-4D97-AF65-F5344CB8AC3E}">
        <p14:creationId xmlns:p14="http://schemas.microsoft.com/office/powerpoint/2010/main" val="3655367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FB42787-C0FB-4676-A8E8-3649B0F2E7A3}" type="datetimeFigureOut">
              <a:rPr lang="en-US" smtClean="0"/>
              <a:t>5/18/2020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07C1C58-6BDF-4C31-A8A8-C460367264D4}" type="slidenum">
              <a:rPr lang="en-US" smtClean="0"/>
              <a:t>‹#›</a:t>
            </a:fld>
            <a:endParaRPr lang="en-US" dirty="0"/>
          </a:p>
        </p:txBody>
      </p:sp>
    </p:spTree>
    <p:extLst>
      <p:ext uri="{BB962C8B-B14F-4D97-AF65-F5344CB8AC3E}">
        <p14:creationId xmlns:p14="http://schemas.microsoft.com/office/powerpoint/2010/main" val="33425144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1482349"/>
          </a:xfrm>
        </p:spPr>
        <p:txBody>
          <a:bodyPr/>
          <a:lstStyle/>
          <a:p>
            <a:pPr algn="ctr"/>
            <a:r>
              <a:rPr lang="en-US" dirty="0">
                <a:latin typeface="Times New Roman" pitchFamily="18" charset="0"/>
                <a:cs typeface="Times New Roman" pitchFamily="18" charset="0"/>
              </a:rPr>
              <a:t>International Organizations</a:t>
            </a:r>
          </a:p>
        </p:txBody>
      </p:sp>
      <p:sp>
        <p:nvSpPr>
          <p:cNvPr id="3" name="Text Placeholder 2"/>
          <p:cNvSpPr>
            <a:spLocks noGrp="1"/>
          </p:cNvSpPr>
          <p:nvPr>
            <p:ph type="body" idx="1"/>
          </p:nvPr>
        </p:nvSpPr>
        <p:spPr>
          <a:xfrm>
            <a:off x="831850" y="3674226"/>
            <a:ext cx="10515600" cy="2094808"/>
          </a:xfrm>
        </p:spPr>
        <p:txBody>
          <a:bodyPr>
            <a:normAutofit/>
          </a:bodyPr>
          <a:lstStyle/>
          <a:p>
            <a:pPr algn="ctr"/>
            <a:r>
              <a:rPr lang="en-US" b="1" cap="none" dirty="0" smtClean="0">
                <a:latin typeface="Times New Roman" pitchFamily="18" charset="0"/>
                <a:cs typeface="Times New Roman" pitchFamily="18" charset="0"/>
              </a:rPr>
              <a:t>Student’s Name </a:t>
            </a:r>
          </a:p>
          <a:p>
            <a:pPr algn="ctr"/>
            <a:r>
              <a:rPr lang="en-US" b="1" cap="none" dirty="0" smtClean="0">
                <a:latin typeface="Times New Roman" pitchFamily="18" charset="0"/>
                <a:cs typeface="Times New Roman" pitchFamily="18" charset="0"/>
              </a:rPr>
              <a:t>Instructor’s Name </a:t>
            </a:r>
          </a:p>
          <a:p>
            <a:pPr algn="ctr"/>
            <a:r>
              <a:rPr lang="en-US" b="1" cap="none" dirty="0" smtClean="0">
                <a:latin typeface="Times New Roman" pitchFamily="18" charset="0"/>
                <a:cs typeface="Times New Roman" pitchFamily="18" charset="0"/>
              </a:rPr>
              <a:t>Date</a:t>
            </a:r>
            <a:endParaRPr lang="en-US" b="1" cap="none" dirty="0">
              <a:latin typeface="Times New Roman" pitchFamily="18" charset="0"/>
              <a:cs typeface="Times New Roman" pitchFamily="18" charset="0"/>
            </a:endParaRPr>
          </a:p>
        </p:txBody>
      </p:sp>
    </p:spTree>
    <p:extLst>
      <p:ext uri="{BB962C8B-B14F-4D97-AF65-F5344CB8AC3E}">
        <p14:creationId xmlns:p14="http://schemas.microsoft.com/office/powerpoint/2010/main" val="453908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06475"/>
          </a:xfrm>
        </p:spPr>
        <p:txBody>
          <a:bodyPr/>
          <a:lstStyle/>
          <a:p>
            <a:r>
              <a:rPr lang="en-US" dirty="0" smtClean="0">
                <a:latin typeface="Times New Roman" pitchFamily="18" charset="0"/>
                <a:cs typeface="Times New Roman" pitchFamily="18" charset="0"/>
              </a:rPr>
              <a:t>Introduction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513490"/>
            <a:ext cx="12192000" cy="5344510"/>
          </a:xfrm>
        </p:spPr>
        <p:txBody>
          <a:bodyPr/>
          <a:lstStyle/>
          <a:p>
            <a:r>
              <a:rPr lang="en-US" dirty="0" smtClean="0">
                <a:latin typeface="Times New Roman" pitchFamily="18" charset="0"/>
                <a:cs typeface="Times New Roman" pitchFamily="18" charset="0"/>
              </a:rPr>
              <a:t>Over the years, international organizations have contributed to the growth of globalization</a:t>
            </a:r>
          </a:p>
          <a:p>
            <a:r>
              <a:rPr lang="en-US" dirty="0" smtClean="0">
                <a:latin typeface="Times New Roman" pitchFamily="18" charset="0"/>
                <a:cs typeface="Times New Roman" pitchFamily="18" charset="0"/>
              </a:rPr>
              <a:t>These organizations have offered solutions for countries with dire situations</a:t>
            </a:r>
          </a:p>
          <a:p>
            <a:r>
              <a:rPr lang="en-US" dirty="0" smtClean="0">
                <a:latin typeface="Times New Roman" pitchFamily="18" charset="0"/>
                <a:cs typeface="Times New Roman" pitchFamily="18" charset="0"/>
              </a:rPr>
              <a:t>Examples of such countries </a:t>
            </a:r>
            <a:r>
              <a:rPr lang="en-US" dirty="0" smtClean="0">
                <a:latin typeface="Times New Roman" pitchFamily="18" charset="0"/>
                <a:cs typeface="Times New Roman" pitchFamily="18" charset="0"/>
              </a:rPr>
              <a:t>are</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third world countries that have many issues</a:t>
            </a:r>
          </a:p>
          <a:p>
            <a:r>
              <a:rPr lang="en-US" dirty="0" smtClean="0">
                <a:latin typeface="Times New Roman" pitchFamily="18" charset="0"/>
                <a:cs typeface="Times New Roman" pitchFamily="18" charset="0"/>
              </a:rPr>
              <a:t>These issues include underdevelopment, food crisis, and diseases, among others</a:t>
            </a:r>
          </a:p>
          <a:p>
            <a:r>
              <a:rPr lang="en-US" dirty="0" smtClean="0">
                <a:latin typeface="Times New Roman" pitchFamily="18" charset="0"/>
                <a:cs typeface="Times New Roman" pitchFamily="18" charset="0"/>
              </a:rPr>
              <a:t>Also </a:t>
            </a:r>
            <a:r>
              <a:rPr lang="en-US" dirty="0" smtClean="0">
                <a:latin typeface="Times New Roman" pitchFamily="18" charset="0"/>
                <a:cs typeface="Times New Roman" pitchFamily="18" charset="0"/>
              </a:rPr>
              <a:t>international organizations have boosted the economies of several </a:t>
            </a:r>
            <a:r>
              <a:rPr lang="en-US" dirty="0" smtClean="0">
                <a:latin typeface="Times New Roman" pitchFamily="18" charset="0"/>
                <a:cs typeface="Times New Roman" pitchFamily="18" charset="0"/>
              </a:rPr>
              <a:t>nations</a:t>
            </a:r>
          </a:p>
          <a:p>
            <a:r>
              <a:rPr lang="en-US" dirty="0" smtClean="0">
                <a:latin typeface="Times New Roman" pitchFamily="18" charset="0"/>
                <a:cs typeface="Times New Roman" pitchFamily="18" charset="0"/>
              </a:rPr>
              <a:t>The presentation will discuss the European Union and World Health Organization</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410350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59178"/>
          </a:xfrm>
        </p:spPr>
        <p:txBody>
          <a:bodyPr/>
          <a:lstStyle/>
          <a:p>
            <a:r>
              <a:rPr lang="en-US" dirty="0" smtClean="0">
                <a:latin typeface="Times New Roman" pitchFamily="18" charset="0"/>
                <a:cs typeface="Times New Roman" pitchFamily="18" charset="0"/>
              </a:rPr>
              <a:t>European Union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450428"/>
            <a:ext cx="12192000" cy="5407572"/>
          </a:xfrm>
        </p:spPr>
        <p:txBody>
          <a:bodyPr>
            <a:normAutofit/>
          </a:bodyPr>
          <a:lstStyle/>
          <a:p>
            <a:r>
              <a:rPr lang="en-US" dirty="0" smtClean="0">
                <a:latin typeface="Times New Roman" pitchFamily="18" charset="0"/>
                <a:cs typeface="Times New Roman" pitchFamily="18" charset="0"/>
              </a:rPr>
              <a:t>This organization comprises of </a:t>
            </a:r>
            <a:r>
              <a:rPr lang="en-US" dirty="0" smtClean="0">
                <a:latin typeface="Times New Roman" pitchFamily="18" charset="0"/>
                <a:cs typeface="Times New Roman" pitchFamily="18" charset="0"/>
              </a:rPr>
              <a:t>27</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European nations</a:t>
            </a:r>
          </a:p>
          <a:p>
            <a:r>
              <a:rPr lang="en-US" dirty="0" smtClean="0">
                <a:latin typeface="Times New Roman" pitchFamily="18" charset="0"/>
                <a:cs typeface="Times New Roman" pitchFamily="18" charset="0"/>
              </a:rPr>
              <a:t>It governs common security, social and economic policies</a:t>
            </a:r>
          </a:p>
          <a:p>
            <a:r>
              <a:rPr lang="en-US" dirty="0" smtClean="0">
                <a:latin typeface="Times New Roman" pitchFamily="18" charset="0"/>
                <a:cs typeface="Times New Roman" pitchFamily="18" charset="0"/>
              </a:rPr>
              <a:t>It was first developed for western Europe nations</a:t>
            </a:r>
          </a:p>
          <a:p>
            <a:r>
              <a:rPr lang="en-US" dirty="0" smtClean="0">
                <a:latin typeface="Times New Roman" pitchFamily="18" charset="0"/>
                <a:cs typeface="Times New Roman" pitchFamily="18" charset="0"/>
              </a:rPr>
              <a:t>However, in the 21</a:t>
            </a:r>
            <a:r>
              <a:rPr lang="en-US" baseline="30000" dirty="0" smtClean="0">
                <a:latin typeface="Times New Roman" pitchFamily="18" charset="0"/>
                <a:cs typeface="Times New Roman" pitchFamily="18" charset="0"/>
              </a:rPr>
              <a:t>st</a:t>
            </a:r>
            <a:r>
              <a:rPr lang="en-US" dirty="0" smtClean="0">
                <a:latin typeface="Times New Roman" pitchFamily="18" charset="0"/>
                <a:cs typeface="Times New Roman" pitchFamily="18" charset="0"/>
              </a:rPr>
              <a:t> century, it expanded to eastern and central Europe </a:t>
            </a:r>
          </a:p>
          <a:p>
            <a:r>
              <a:rPr lang="en-US" dirty="0" smtClean="0">
                <a:latin typeface="Times New Roman" pitchFamily="18" charset="0"/>
                <a:cs typeface="Times New Roman" pitchFamily="18" charset="0"/>
              </a:rPr>
              <a:t>It was founded by Maastricht treaty in 1993, November (McCormick, 2017)</a:t>
            </a:r>
          </a:p>
          <a:p>
            <a:r>
              <a:rPr lang="en-US" dirty="0" smtClean="0">
                <a:latin typeface="Times New Roman" pitchFamily="18" charset="0"/>
                <a:cs typeface="Times New Roman" pitchFamily="18" charset="0"/>
              </a:rPr>
              <a:t>The treaty aimed at improving economic and political sectors for European nations </a:t>
            </a:r>
          </a:p>
          <a:p>
            <a:r>
              <a:rPr lang="en-US" dirty="0" smtClean="0">
                <a:latin typeface="Times New Roman" pitchFamily="18" charset="0"/>
                <a:cs typeface="Times New Roman" pitchFamily="18" charset="0"/>
              </a:rPr>
              <a:t>For </a:t>
            </a:r>
            <a:r>
              <a:rPr lang="en-US" dirty="0" smtClean="0">
                <a:latin typeface="Times New Roman" pitchFamily="18" charset="0"/>
                <a:cs typeface="Times New Roman" pitchFamily="18" charset="0"/>
              </a:rPr>
              <a:t>a country to join the union, it had to meet a criteria composed of 3 areas</a:t>
            </a:r>
          </a:p>
          <a:p>
            <a:r>
              <a:rPr lang="en-US" dirty="0" smtClean="0">
                <a:latin typeface="Times New Roman" pitchFamily="18" charset="0"/>
                <a:cs typeface="Times New Roman" pitchFamily="18" charset="0"/>
              </a:rPr>
              <a:t>This included a stable economic, legal and political policies</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279755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96116"/>
          </a:xfrm>
        </p:spPr>
        <p:txBody>
          <a:bodyPr/>
          <a:lstStyle/>
          <a:p>
            <a:r>
              <a:rPr lang="en-US" dirty="0" smtClean="0">
                <a:latin typeface="Times New Roman" pitchFamily="18" charset="0"/>
                <a:cs typeface="Times New Roman" pitchFamily="18" charset="0"/>
              </a:rPr>
              <a:t>Members and Achievement of the EU</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481960"/>
            <a:ext cx="12192000" cy="5376040"/>
          </a:xfrm>
        </p:spPr>
        <p:txBody>
          <a:bodyPr>
            <a:normAutofit/>
          </a:bodyPr>
          <a:lstStyle/>
          <a:p>
            <a:r>
              <a:rPr lang="en-US" dirty="0" smtClean="0">
                <a:latin typeface="Times New Roman" pitchFamily="18" charset="0"/>
                <a:cs typeface="Times New Roman" pitchFamily="18" charset="0"/>
              </a:rPr>
              <a:t>Its members include Belgium, Cyprus, Croatia, Finland, Germany, </a:t>
            </a:r>
            <a:r>
              <a:rPr lang="en-US" dirty="0" smtClean="0">
                <a:latin typeface="Times New Roman" pitchFamily="18" charset="0"/>
                <a:cs typeface="Times New Roman" pitchFamily="18" charset="0"/>
              </a:rPr>
              <a:t>Malta and Bulgaria among others</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 </a:t>
            </a:r>
            <a:r>
              <a:rPr lang="en-US" dirty="0" smtClean="0">
                <a:latin typeface="Times New Roman" pitchFamily="18" charset="0"/>
                <a:cs typeface="Times New Roman" pitchFamily="18" charset="0"/>
              </a:rPr>
              <a:t>United </a:t>
            </a:r>
            <a:r>
              <a:rPr lang="en-US" dirty="0" smtClean="0">
                <a:latin typeface="Times New Roman" pitchFamily="18" charset="0"/>
                <a:cs typeface="Times New Roman" pitchFamily="18" charset="0"/>
              </a:rPr>
              <a:t>Kingdom </a:t>
            </a:r>
            <a:r>
              <a:rPr lang="en-US" dirty="0" smtClean="0">
                <a:latin typeface="Times New Roman" pitchFamily="18" charset="0"/>
                <a:cs typeface="Times New Roman" pitchFamily="18" charset="0"/>
              </a:rPr>
              <a:t>was its founding member until its exit in 2020</a:t>
            </a:r>
          </a:p>
          <a:p>
            <a:r>
              <a:rPr lang="en-US" dirty="0" smtClean="0">
                <a:latin typeface="Times New Roman" pitchFamily="18" charset="0"/>
                <a:cs typeface="Times New Roman" pitchFamily="18" charset="0"/>
              </a:rPr>
              <a:t>In 2013 it </a:t>
            </a:r>
            <a:r>
              <a:rPr lang="en-US" dirty="0" smtClean="0">
                <a:latin typeface="Times New Roman" pitchFamily="18" charset="0"/>
                <a:cs typeface="Times New Roman" pitchFamily="18" charset="0"/>
              </a:rPr>
              <a:t>managed </a:t>
            </a:r>
            <a:r>
              <a:rPr lang="en-US" dirty="0" smtClean="0">
                <a:latin typeface="Times New Roman" pitchFamily="18" charset="0"/>
                <a:cs typeface="Times New Roman" pitchFamily="18" charset="0"/>
              </a:rPr>
              <a:t>to promote and maintain reconciliation and </a:t>
            </a:r>
            <a:r>
              <a:rPr lang="en-US" dirty="0" smtClean="0">
                <a:latin typeface="Times New Roman" pitchFamily="18" charset="0"/>
                <a:cs typeface="Times New Roman" pitchFamily="18" charset="0"/>
              </a:rPr>
              <a:t>peace in </a:t>
            </a:r>
            <a:r>
              <a:rPr lang="en-US" dirty="0">
                <a:latin typeface="Times New Roman" pitchFamily="18" charset="0"/>
                <a:cs typeface="Times New Roman" pitchFamily="18" charset="0"/>
              </a:rPr>
              <a:t>Northern </a:t>
            </a:r>
            <a:r>
              <a:rPr lang="en-US" dirty="0" smtClean="0">
                <a:latin typeface="Times New Roman" pitchFamily="18" charset="0"/>
                <a:cs typeface="Times New Roman" pitchFamily="18" charset="0"/>
              </a:rPr>
              <a:t>Ireland</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(de Heredia, 2020)</a:t>
            </a:r>
          </a:p>
          <a:p>
            <a:r>
              <a:rPr lang="en-US" dirty="0" smtClean="0">
                <a:latin typeface="Times New Roman" pitchFamily="18" charset="0"/>
                <a:cs typeface="Times New Roman" pitchFamily="18" charset="0"/>
              </a:rPr>
              <a:t>It </a:t>
            </a:r>
            <a:r>
              <a:rPr lang="en-US" dirty="0" smtClean="0">
                <a:latin typeface="Times New Roman" pitchFamily="18" charset="0"/>
                <a:cs typeface="Times New Roman" pitchFamily="18" charset="0"/>
              </a:rPr>
              <a:t>also managed to contribute to human rights and democracy in </a:t>
            </a:r>
            <a:r>
              <a:rPr lang="en-US" dirty="0" smtClean="0">
                <a:latin typeface="Times New Roman" pitchFamily="18" charset="0"/>
                <a:cs typeface="Times New Roman" pitchFamily="18" charset="0"/>
              </a:rPr>
              <a:t>Europe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 organization was recognized and awarded the Nobel Prize for promotion of peace</a:t>
            </a:r>
          </a:p>
          <a:p>
            <a:r>
              <a:rPr lang="en-US" dirty="0" smtClean="0">
                <a:latin typeface="Times New Roman" pitchFamily="18" charset="0"/>
                <a:cs typeface="Times New Roman" pitchFamily="18" charset="0"/>
              </a:rPr>
              <a:t>Also, </a:t>
            </a:r>
            <a:r>
              <a:rPr lang="en-US" dirty="0" smtClean="0">
                <a:latin typeface="Times New Roman" pitchFamily="18" charset="0"/>
                <a:cs typeface="Times New Roman" pitchFamily="18" charset="0"/>
              </a:rPr>
              <a:t>its </a:t>
            </a:r>
            <a:r>
              <a:rPr lang="en-US" dirty="0" smtClean="0">
                <a:latin typeface="Times New Roman" pitchFamily="18" charset="0"/>
                <a:cs typeface="Times New Roman" pitchFamily="18" charset="0"/>
              </a:rPr>
              <a:t>efforts in promoting democracy in Europe was highly </a:t>
            </a:r>
            <a:r>
              <a:rPr lang="en-US" dirty="0" smtClean="0">
                <a:latin typeface="Times New Roman" pitchFamily="18" charset="0"/>
                <a:cs typeface="Times New Roman" pitchFamily="18" charset="0"/>
              </a:rPr>
              <a:t>recognized</a:t>
            </a:r>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227110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Failures of the European Union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90688"/>
            <a:ext cx="12178862" cy="5167312"/>
          </a:xfrm>
        </p:spPr>
        <p:txBody>
          <a:bodyPr/>
          <a:lstStyle/>
          <a:p>
            <a:r>
              <a:rPr lang="en-US" dirty="0" smtClean="0">
                <a:latin typeface="Times New Roman" pitchFamily="18" charset="0"/>
                <a:cs typeface="Times New Roman" pitchFamily="18" charset="0"/>
              </a:rPr>
              <a:t>In 2017 the </a:t>
            </a:r>
            <a:r>
              <a:rPr lang="en-US" dirty="0" smtClean="0">
                <a:latin typeface="Times New Roman" pitchFamily="18" charset="0"/>
                <a:cs typeface="Times New Roman" pitchFamily="18" charset="0"/>
              </a:rPr>
              <a:t>union </a:t>
            </a:r>
            <a:r>
              <a:rPr lang="en-US" dirty="0" smtClean="0">
                <a:latin typeface="Times New Roman" pitchFamily="18" charset="0"/>
                <a:cs typeface="Times New Roman" pitchFamily="18" charset="0"/>
              </a:rPr>
              <a:t>failed </a:t>
            </a:r>
            <a:r>
              <a:rPr lang="en-US" dirty="0" smtClean="0">
                <a:latin typeface="Times New Roman" pitchFamily="18" charset="0"/>
                <a:cs typeface="Times New Roman" pitchFamily="18" charset="0"/>
              </a:rPr>
              <a:t>to connect with its citizens and people around </a:t>
            </a:r>
            <a:r>
              <a:rPr lang="en-US" dirty="0" smtClean="0">
                <a:latin typeface="Times New Roman" pitchFamily="18" charset="0"/>
                <a:cs typeface="Times New Roman" pitchFamily="18" charset="0"/>
              </a:rPr>
              <a:t>Europe specifically in </a:t>
            </a:r>
            <a:r>
              <a:rPr lang="en-US" dirty="0">
                <a:latin typeface="Times New Roman" pitchFamily="18" charset="0"/>
                <a:cs typeface="Times New Roman" pitchFamily="18" charset="0"/>
              </a:rPr>
              <a:t>Brussels</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It is too disconnected from its citizen and it is shown by excluding </a:t>
            </a:r>
            <a:r>
              <a:rPr lang="en-US" dirty="0" smtClean="0">
                <a:latin typeface="Times New Roman" pitchFamily="18" charset="0"/>
                <a:cs typeface="Times New Roman" pitchFamily="18" charset="0"/>
              </a:rPr>
              <a:t>them </a:t>
            </a:r>
            <a:r>
              <a:rPr lang="en-US" dirty="0" smtClean="0">
                <a:latin typeface="Times New Roman" pitchFamily="18" charset="0"/>
                <a:cs typeface="Times New Roman" pitchFamily="18" charset="0"/>
              </a:rPr>
              <a:t>in activities</a:t>
            </a:r>
          </a:p>
          <a:p>
            <a:r>
              <a:rPr lang="en-US" dirty="0" smtClean="0">
                <a:latin typeface="Times New Roman" pitchFamily="18" charset="0"/>
                <a:cs typeface="Times New Roman" pitchFamily="18" charset="0"/>
              </a:rPr>
              <a:t>This </a:t>
            </a:r>
            <a:r>
              <a:rPr lang="en-US" dirty="0" smtClean="0">
                <a:latin typeface="Times New Roman" pitchFamily="18" charset="0"/>
                <a:cs typeface="Times New Roman" pitchFamily="18" charset="0"/>
              </a:rPr>
              <a:t>is so because they are not included to participate in politics or its future</a:t>
            </a:r>
          </a:p>
          <a:p>
            <a:r>
              <a:rPr lang="en-US" dirty="0" smtClean="0">
                <a:latin typeface="Times New Roman" pitchFamily="18" charset="0"/>
                <a:cs typeface="Times New Roman" pitchFamily="18" charset="0"/>
              </a:rPr>
              <a:t>Citizens are excluded to vote for politicians who can represent them in the union</a:t>
            </a:r>
          </a:p>
          <a:p>
            <a:r>
              <a:rPr lang="en-US" dirty="0" smtClean="0">
                <a:latin typeface="Times New Roman" pitchFamily="18" charset="0"/>
                <a:cs typeface="Times New Roman" pitchFamily="18" charset="0"/>
              </a:rPr>
              <a:t>Also, the people have no say in the decisions or things done in the organization</a:t>
            </a:r>
          </a:p>
          <a:p>
            <a:r>
              <a:rPr lang="en-US" dirty="0" smtClean="0">
                <a:latin typeface="Times New Roman" pitchFamily="18" charset="0"/>
                <a:cs typeface="Times New Roman" pitchFamily="18" charset="0"/>
              </a:rPr>
              <a:t>This is because all things are decided by bureaucrats who were chosen in the </a:t>
            </a:r>
            <a:r>
              <a:rPr lang="en-US" dirty="0" smtClean="0">
                <a:latin typeface="Times New Roman" pitchFamily="18" charset="0"/>
                <a:cs typeface="Times New Roman" pitchFamily="18" charset="0"/>
              </a:rPr>
              <a:t>union</a:t>
            </a: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4076534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69537"/>
          </a:xfrm>
        </p:spPr>
        <p:txBody>
          <a:bodyPr/>
          <a:lstStyle/>
          <a:p>
            <a:r>
              <a:rPr lang="en-US" dirty="0" smtClean="0">
                <a:latin typeface="Times New Roman" pitchFamily="18" charset="0"/>
                <a:cs typeface="Times New Roman" pitchFamily="18" charset="0"/>
              </a:rPr>
              <a:t>World Health Organization (WHO)</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545020"/>
            <a:ext cx="12192000" cy="5312979"/>
          </a:xfrm>
        </p:spPr>
        <p:txBody>
          <a:bodyPr>
            <a:normAutofit/>
          </a:bodyPr>
          <a:lstStyle/>
          <a:p>
            <a:r>
              <a:rPr lang="en-US" dirty="0" smtClean="0">
                <a:latin typeface="Times New Roman" pitchFamily="18" charset="0"/>
                <a:cs typeface="Times New Roman" pitchFamily="18" charset="0"/>
              </a:rPr>
              <a:t>This organization is formed by the United Nations as a public health department</a:t>
            </a:r>
          </a:p>
          <a:p>
            <a:r>
              <a:rPr lang="en-US" dirty="0" smtClean="0">
                <a:latin typeface="Times New Roman" pitchFamily="18" charset="0"/>
                <a:cs typeface="Times New Roman" pitchFamily="18" charset="0"/>
              </a:rPr>
              <a:t>It was formed and established in 1948 through the United Nations organization</a:t>
            </a:r>
          </a:p>
          <a:p>
            <a:r>
              <a:rPr lang="en-US" dirty="0" smtClean="0">
                <a:latin typeface="Times New Roman" pitchFamily="18" charset="0"/>
                <a:cs typeface="Times New Roman" pitchFamily="18" charset="0"/>
              </a:rPr>
              <a:t>It deals with measure of quarantine, standardization of drugs and controlling epidemics (World Health Organization, 2016)</a:t>
            </a:r>
          </a:p>
          <a:p>
            <a:r>
              <a:rPr lang="en-US" dirty="0" smtClean="0">
                <a:latin typeface="Times New Roman" pitchFamily="18" charset="0"/>
                <a:cs typeface="Times New Roman" pitchFamily="18" charset="0"/>
              </a:rPr>
              <a:t>It also deals with the provision of high levels of health to the public</a:t>
            </a:r>
          </a:p>
          <a:p>
            <a:r>
              <a:rPr lang="en-US" dirty="0" smtClean="0">
                <a:latin typeface="Times New Roman" pitchFamily="18" charset="0"/>
                <a:cs typeface="Times New Roman" pitchFamily="18" charset="0"/>
              </a:rPr>
              <a:t>It has an annual celebration known as World Health day</a:t>
            </a:r>
          </a:p>
          <a:p>
            <a:r>
              <a:rPr lang="en-US" dirty="0" smtClean="0">
                <a:latin typeface="Times New Roman" pitchFamily="18" charset="0"/>
                <a:cs typeface="Times New Roman" pitchFamily="18" charset="0"/>
              </a:rPr>
              <a:t>This </a:t>
            </a:r>
            <a:r>
              <a:rPr lang="en-US" dirty="0" smtClean="0">
                <a:latin typeface="Times New Roman" pitchFamily="18" charset="0"/>
                <a:cs typeface="Times New Roman" pitchFamily="18" charset="0"/>
              </a:rPr>
              <a:t>celebration happens April 7</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every year to celebrate is establishment date</a:t>
            </a:r>
          </a:p>
          <a:p>
            <a:r>
              <a:rPr lang="en-US" dirty="0" smtClean="0">
                <a:latin typeface="Times New Roman" pitchFamily="18" charset="0"/>
                <a:cs typeface="Times New Roman" pitchFamily="18" charset="0"/>
              </a:rPr>
              <a:t>It headquarters are in Geneva where its policies are governed</a:t>
            </a:r>
          </a:p>
          <a:p>
            <a:r>
              <a:rPr lang="en-US" dirty="0" smtClean="0">
                <a:latin typeface="Times New Roman" pitchFamily="18" charset="0"/>
                <a:cs typeface="Times New Roman" pitchFamily="18" charset="0"/>
              </a:rPr>
              <a:t>The organization is funded by contributions made yearly governments which are its members</a:t>
            </a:r>
          </a:p>
          <a:p>
            <a:r>
              <a:rPr lang="en-US" dirty="0" smtClean="0">
                <a:latin typeface="Times New Roman" pitchFamily="18" charset="0"/>
                <a:cs typeface="Times New Roman" pitchFamily="18" charset="0"/>
              </a:rPr>
              <a:t>Also, the United Nations allocates resources through the technical-assistance program</a:t>
            </a: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519027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98410"/>
          </a:xfrm>
        </p:spPr>
        <p:txBody>
          <a:bodyPr/>
          <a:lstStyle/>
          <a:p>
            <a:r>
              <a:rPr lang="en-US" dirty="0" smtClean="0">
                <a:latin typeface="Times New Roman" pitchFamily="18" charset="0"/>
                <a:cs typeface="Times New Roman" pitchFamily="18" charset="0"/>
              </a:rPr>
              <a:t>Roles of WHO</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562792"/>
            <a:ext cx="12192000" cy="5295207"/>
          </a:xfrm>
        </p:spPr>
        <p:txBody>
          <a:bodyPr>
            <a:normAutofit/>
          </a:bodyPr>
          <a:lstStyle/>
          <a:p>
            <a:r>
              <a:rPr lang="en-US" dirty="0" smtClean="0">
                <a:latin typeface="Times New Roman" pitchFamily="18" charset="0"/>
                <a:cs typeface="Times New Roman" pitchFamily="18" charset="0"/>
              </a:rPr>
              <a:t>WHO aims at helping nations which seek improvement in their health sector (World Health Organization, 2017)</a:t>
            </a:r>
          </a:p>
          <a:p>
            <a:r>
              <a:rPr lang="en-US" dirty="0" smtClean="0">
                <a:latin typeface="Times New Roman" pitchFamily="18" charset="0"/>
                <a:cs typeface="Times New Roman" pitchFamily="18" charset="0"/>
              </a:rPr>
              <a:t>It helps nations develop their capability to follow International Health Regulations</a:t>
            </a:r>
          </a:p>
          <a:p>
            <a:r>
              <a:rPr lang="en-US" dirty="0" smtClean="0">
                <a:latin typeface="Times New Roman" pitchFamily="18" charset="0"/>
                <a:cs typeface="Times New Roman" pitchFamily="18" charset="0"/>
              </a:rPr>
              <a:t>This organization increases nations’ access to high-quality and effective health products</a:t>
            </a:r>
          </a:p>
          <a:p>
            <a:r>
              <a:rPr lang="en-US" dirty="0" smtClean="0">
                <a:latin typeface="Times New Roman" pitchFamily="18" charset="0"/>
                <a:cs typeface="Times New Roman" pitchFamily="18" charset="0"/>
              </a:rPr>
              <a:t>It also addresses the role of economic, environmental and social factors in health</a:t>
            </a:r>
          </a:p>
          <a:p>
            <a:r>
              <a:rPr lang="en-US" dirty="0" smtClean="0">
                <a:latin typeface="Times New Roman" pitchFamily="18" charset="0"/>
                <a:cs typeface="Times New Roman" pitchFamily="18" charset="0"/>
              </a:rPr>
              <a:t>Its other role is to coordinate responses towards diseases which are non-communicable</a:t>
            </a:r>
          </a:p>
          <a:p>
            <a:r>
              <a:rPr lang="en-US" dirty="0" smtClean="0">
                <a:latin typeface="Times New Roman" pitchFamily="18" charset="0"/>
                <a:cs typeface="Times New Roman" pitchFamily="18" charset="0"/>
              </a:rPr>
              <a:t>Lastly, it promotes well-being and public health by achieving the goals put up by the United Nations</a:t>
            </a:r>
          </a:p>
          <a:p>
            <a:r>
              <a:rPr lang="en-US" dirty="0">
                <a:latin typeface="Times New Roman" pitchFamily="18" charset="0"/>
                <a:cs typeface="Times New Roman" pitchFamily="18" charset="0"/>
              </a:rPr>
              <a:t>WHO has served humanitarianism since they help many nations health wise</a:t>
            </a:r>
          </a:p>
          <a:p>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4099572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15035"/>
          </a:xfrm>
        </p:spPr>
        <p:txBody>
          <a:bodyPr/>
          <a:lstStyle/>
          <a:p>
            <a:r>
              <a:rPr lang="en-US" dirty="0" smtClean="0">
                <a:latin typeface="Times New Roman" pitchFamily="18" charset="0"/>
                <a:cs typeface="Times New Roman" pitchFamily="18" charset="0"/>
              </a:rPr>
              <a:t>Success of World Health Organization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562794"/>
            <a:ext cx="12192000" cy="5295206"/>
          </a:xfrm>
        </p:spPr>
        <p:txBody>
          <a:bodyPr/>
          <a:lstStyle/>
          <a:p>
            <a:r>
              <a:rPr lang="en-US" dirty="0" smtClean="0">
                <a:latin typeface="Times New Roman" pitchFamily="18" charset="0"/>
                <a:cs typeface="Times New Roman" pitchFamily="18" charset="0"/>
              </a:rPr>
              <a:t>Currently</a:t>
            </a:r>
            <a:r>
              <a:rPr lang="en-US" dirty="0">
                <a:latin typeface="Times New Roman" pitchFamily="18" charset="0"/>
                <a:cs typeface="Times New Roman" pitchFamily="18" charset="0"/>
              </a:rPr>
              <a:t>, WHO is helping to come up with ways of </a:t>
            </a:r>
            <a:r>
              <a:rPr lang="en-US" dirty="0" smtClean="0">
                <a:latin typeface="Times New Roman" pitchFamily="18" charset="0"/>
                <a:cs typeface="Times New Roman" pitchFamily="18" charset="0"/>
              </a:rPr>
              <a:t>maintaining </a:t>
            </a:r>
            <a:r>
              <a:rPr lang="en-US" dirty="0">
                <a:latin typeface="Times New Roman" pitchFamily="18" charset="0"/>
                <a:cs typeface="Times New Roman" pitchFamily="18" charset="0"/>
              </a:rPr>
              <a:t>the spread of </a:t>
            </a:r>
            <a:r>
              <a:rPr lang="en-US" dirty="0" smtClean="0">
                <a:latin typeface="Times New Roman" pitchFamily="18" charset="0"/>
                <a:cs typeface="Times New Roman" pitchFamily="18" charset="0"/>
              </a:rPr>
              <a:t>COVID-19</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It has provided resources that inhibits the spread of </a:t>
            </a:r>
            <a:r>
              <a:rPr lang="en-US" dirty="0" smtClean="0">
                <a:latin typeface="Times New Roman" pitchFamily="18" charset="0"/>
                <a:cs typeface="Times New Roman" pitchFamily="18" charset="0"/>
              </a:rPr>
              <a:t>COVID-19 </a:t>
            </a:r>
            <a:r>
              <a:rPr lang="en-US" dirty="0" smtClean="0">
                <a:latin typeface="Times New Roman" pitchFamily="18" charset="0"/>
                <a:cs typeface="Times New Roman" pitchFamily="18" charset="0"/>
              </a:rPr>
              <a:t>to many nations</a:t>
            </a:r>
          </a:p>
          <a:p>
            <a:r>
              <a:rPr lang="en-US" dirty="0" smtClean="0">
                <a:latin typeface="Times New Roman" pitchFamily="18" charset="0"/>
                <a:cs typeface="Times New Roman" pitchFamily="18" charset="0"/>
              </a:rPr>
              <a:t>WHO has had many successes since its establishment especially in vaccine provision (Mallory &amp; Baric, 2018), </a:t>
            </a:r>
          </a:p>
          <a:p>
            <a:r>
              <a:rPr lang="en-US" dirty="0" smtClean="0">
                <a:latin typeface="Times New Roman" pitchFamily="18" charset="0"/>
                <a:cs typeface="Times New Roman" pitchFamily="18" charset="0"/>
              </a:rPr>
              <a:t>One success of WHO is provision of Yellow-fever vaccine to several countries</a:t>
            </a:r>
          </a:p>
          <a:p>
            <a:r>
              <a:rPr lang="en-US" dirty="0" smtClean="0">
                <a:latin typeface="Times New Roman" pitchFamily="18" charset="0"/>
                <a:cs typeface="Times New Roman" pitchFamily="18" charset="0"/>
              </a:rPr>
              <a:t>It managed to provide vaccines to people prone to yellow fever in 2017</a:t>
            </a:r>
          </a:p>
          <a:p>
            <a:r>
              <a:rPr lang="en-US" dirty="0" smtClean="0">
                <a:latin typeface="Times New Roman" pitchFamily="18" charset="0"/>
                <a:cs typeface="Times New Roman" pitchFamily="18" charset="0"/>
              </a:rPr>
              <a:t>These vaccines were provided in several countries like Brazil</a:t>
            </a:r>
          </a:p>
          <a:p>
            <a:r>
              <a:rPr lang="en-US" dirty="0" smtClean="0">
                <a:latin typeface="Times New Roman" pitchFamily="18" charset="0"/>
                <a:cs typeface="Times New Roman" pitchFamily="18" charset="0"/>
              </a:rPr>
              <a:t>Also, they provided polio vaccines to children in third world countries </a:t>
            </a:r>
          </a:p>
          <a:p>
            <a:r>
              <a:rPr lang="en-US" dirty="0" smtClean="0">
                <a:latin typeface="Times New Roman" pitchFamily="18" charset="0"/>
                <a:cs typeface="Times New Roman" pitchFamily="18" charset="0"/>
              </a:rPr>
              <a:t>For example, Nigeria, Cameroon, Niger and Benin</a:t>
            </a:r>
          </a:p>
          <a:p>
            <a:endParaRPr lang="en-US" dirty="0" smtClean="0">
              <a:latin typeface="Times New Roman" pitchFamily="18" charset="0"/>
              <a:cs typeface="Times New Roman" pitchFamily="18" charset="0"/>
            </a:endParaRPr>
          </a:p>
          <a:p>
            <a:pPr marL="0" indent="0">
              <a:buNone/>
            </a:pP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240177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81537"/>
          </a:xfrm>
        </p:spPr>
        <p:txBody>
          <a:bodyPr/>
          <a:lstStyle/>
          <a:p>
            <a:r>
              <a:rPr lang="en-US" dirty="0" smtClean="0">
                <a:latin typeface="Times New Roman" pitchFamily="18" charset="0"/>
                <a:cs typeface="Times New Roman" pitchFamily="18" charset="0"/>
              </a:rPr>
              <a:t>Failures of World Health Organization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29295"/>
            <a:ext cx="12192000" cy="5212079"/>
          </a:xfrm>
        </p:spPr>
        <p:txBody>
          <a:bodyPr/>
          <a:lstStyle/>
          <a:p>
            <a:r>
              <a:rPr lang="en-US" dirty="0" smtClean="0">
                <a:latin typeface="Times New Roman" pitchFamily="18" charset="0"/>
                <a:cs typeface="Times New Roman" pitchFamily="18" charset="0"/>
              </a:rPr>
              <a:t>The World Health Organization failed to deliver ARV treatment to people with AIDS</a:t>
            </a:r>
          </a:p>
          <a:p>
            <a:r>
              <a:rPr lang="en-US" dirty="0" smtClean="0">
                <a:latin typeface="Times New Roman" pitchFamily="18" charset="0"/>
                <a:cs typeface="Times New Roman" pitchFamily="18" charset="0"/>
              </a:rPr>
              <a:t>The treatments were available but they were unable to reach patients globally</a:t>
            </a:r>
          </a:p>
          <a:p>
            <a:r>
              <a:rPr lang="en-US" dirty="0" smtClean="0">
                <a:latin typeface="Times New Roman" pitchFamily="18" charset="0"/>
                <a:cs typeface="Times New Roman" pitchFamily="18" charset="0"/>
              </a:rPr>
              <a:t>This led to more people being infected with HIV/AIDs globally in 2003</a:t>
            </a:r>
          </a:p>
          <a:p>
            <a:r>
              <a:rPr lang="en-US" dirty="0" smtClean="0">
                <a:latin typeface="Times New Roman" pitchFamily="18" charset="0"/>
                <a:cs typeface="Times New Roman" pitchFamily="18" charset="0"/>
              </a:rPr>
              <a:t>The people who accessed the medication were less than the number who were infected</a:t>
            </a:r>
          </a:p>
          <a:p>
            <a:r>
              <a:rPr lang="en-US" dirty="0" smtClean="0">
                <a:latin typeface="Times New Roman" pitchFamily="18" charset="0"/>
                <a:cs typeface="Times New Roman" pitchFamily="18" charset="0"/>
              </a:rPr>
              <a:t>In Africa, more than six million needed the treatment but they did not get it</a:t>
            </a:r>
          </a:p>
          <a:p>
            <a:r>
              <a:rPr lang="en-US" dirty="0" smtClean="0">
                <a:latin typeface="Times New Roman" pitchFamily="18" charset="0"/>
                <a:cs typeface="Times New Roman" pitchFamily="18" charset="0"/>
              </a:rPr>
              <a:t>Hence, leading to more infected individuals, financial strains and death</a:t>
            </a:r>
          </a:p>
          <a:p>
            <a:r>
              <a:rPr lang="en-US" dirty="0" smtClean="0">
                <a:latin typeface="Times New Roman" pitchFamily="18" charset="0"/>
                <a:cs typeface="Times New Roman" pitchFamily="18" charset="0"/>
              </a:rPr>
              <a:t>This was a global pandemic but WHO did not deliver as expected to most affected nations</a:t>
            </a: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301436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itchFamily="18" charset="0"/>
                <a:cs typeface="Times New Roman" pitchFamily="18" charset="0"/>
              </a:rPr>
              <a:t>C</a:t>
            </a:r>
            <a:r>
              <a:rPr lang="en-US" dirty="0" smtClean="0">
                <a:latin typeface="Times New Roman" pitchFamily="18" charset="0"/>
                <a:cs typeface="Times New Roman" pitchFamily="18" charset="0"/>
              </a:rPr>
              <a:t>onclusion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825625"/>
            <a:ext cx="12192000" cy="4351338"/>
          </a:xfrm>
        </p:spPr>
        <p:txBody>
          <a:bodyPr/>
          <a:lstStyle/>
          <a:p>
            <a:r>
              <a:rPr lang="en-US" dirty="0" smtClean="0">
                <a:latin typeface="Times New Roman" pitchFamily="18" charset="0"/>
                <a:cs typeface="Times New Roman" pitchFamily="18" charset="0"/>
              </a:rPr>
              <a:t>These organizations have helped many countries in different sectors</a:t>
            </a:r>
          </a:p>
          <a:p>
            <a:r>
              <a:rPr lang="en-US" dirty="0" smtClean="0">
                <a:latin typeface="Times New Roman" pitchFamily="18" charset="0"/>
                <a:cs typeface="Times New Roman" pitchFamily="18" charset="0"/>
              </a:rPr>
              <a:t>The European Union is currently dealing with the exit of United Kingdom</a:t>
            </a:r>
          </a:p>
          <a:p>
            <a:r>
              <a:rPr lang="en-US" dirty="0" smtClean="0">
                <a:latin typeface="Times New Roman" pitchFamily="18" charset="0"/>
                <a:cs typeface="Times New Roman" pitchFamily="18" charset="0"/>
              </a:rPr>
              <a:t>However, </a:t>
            </a:r>
            <a:r>
              <a:rPr lang="en-US" dirty="0" smtClean="0">
                <a:latin typeface="Times New Roman" pitchFamily="18" charset="0"/>
                <a:cs typeface="Times New Roman" pitchFamily="18" charset="0"/>
              </a:rPr>
              <a:t>it still manages to stay strong and united with its remaining members</a:t>
            </a:r>
          </a:p>
          <a:p>
            <a:r>
              <a:rPr lang="en-US" dirty="0" smtClean="0">
                <a:latin typeface="Times New Roman" pitchFamily="18" charset="0"/>
                <a:cs typeface="Times New Roman" pitchFamily="18" charset="0"/>
              </a:rPr>
              <a:t>The World Health Organization is helping with the current global pandemic </a:t>
            </a:r>
          </a:p>
          <a:p>
            <a:r>
              <a:rPr lang="en-US" dirty="0" smtClean="0">
                <a:latin typeface="Times New Roman" pitchFamily="18" charset="0"/>
                <a:cs typeface="Times New Roman" pitchFamily="18" charset="0"/>
              </a:rPr>
              <a:t>This </a:t>
            </a:r>
            <a:r>
              <a:rPr lang="en-US" dirty="0">
                <a:latin typeface="Times New Roman" pitchFamily="18" charset="0"/>
                <a:cs typeface="Times New Roman" pitchFamily="18" charset="0"/>
              </a:rPr>
              <a:t>p</a:t>
            </a:r>
            <a:r>
              <a:rPr lang="en-US" dirty="0" smtClean="0">
                <a:latin typeface="Times New Roman" pitchFamily="18" charset="0"/>
                <a:cs typeface="Times New Roman" pitchFamily="18" charset="0"/>
              </a:rPr>
              <a:t>andemic of </a:t>
            </a:r>
            <a:r>
              <a:rPr lang="en-US" dirty="0" smtClean="0">
                <a:latin typeface="Times New Roman" pitchFamily="18" charset="0"/>
                <a:cs typeface="Times New Roman" pitchFamily="18" charset="0"/>
              </a:rPr>
              <a:t>COVID-19 </a:t>
            </a:r>
            <a:r>
              <a:rPr lang="en-US" dirty="0" smtClean="0">
                <a:latin typeface="Times New Roman" pitchFamily="18" charset="0"/>
                <a:cs typeface="Times New Roman" pitchFamily="18" charset="0"/>
              </a:rPr>
              <a:t>has affected many countries </a:t>
            </a:r>
          </a:p>
          <a:p>
            <a:r>
              <a:rPr lang="en-US" dirty="0" smtClean="0">
                <a:latin typeface="Times New Roman" pitchFamily="18" charset="0"/>
                <a:cs typeface="Times New Roman" pitchFamily="18" charset="0"/>
              </a:rPr>
              <a:t>Hence, World Health Organizations and other programs are helping to maintain it</a:t>
            </a:r>
          </a:p>
          <a:p>
            <a:r>
              <a:rPr lang="en-US" dirty="0" smtClean="0">
                <a:latin typeface="Times New Roman" pitchFamily="18" charset="0"/>
                <a:cs typeface="Times New Roman" pitchFamily="18" charset="0"/>
              </a:rPr>
              <a:t>International organizations, therefore, plays </a:t>
            </a:r>
            <a:r>
              <a:rPr lang="en-US" dirty="0" smtClean="0">
                <a:latin typeface="Times New Roman" pitchFamily="18" charset="0"/>
                <a:cs typeface="Times New Roman" pitchFamily="18" charset="0"/>
              </a:rPr>
              <a:t>an </a:t>
            </a:r>
            <a:r>
              <a:rPr lang="en-US" dirty="0" smtClean="0">
                <a:latin typeface="Times New Roman" pitchFamily="18" charset="0"/>
                <a:cs typeface="Times New Roman" pitchFamily="18" charset="0"/>
              </a:rPr>
              <a:t>important role in globalization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997221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60693"/>
          </a:xfrm>
        </p:spPr>
        <p:txBody>
          <a:bodyPr/>
          <a:lstStyle/>
          <a:p>
            <a:r>
              <a:rPr lang="en-US" dirty="0" smtClean="0">
                <a:latin typeface="Times New Roman" pitchFamily="18" charset="0"/>
                <a:cs typeface="Times New Roman" pitchFamily="18" charset="0"/>
              </a:rPr>
              <a:t>References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496291"/>
            <a:ext cx="12192000" cy="5361709"/>
          </a:xfrm>
        </p:spPr>
        <p:txBody>
          <a:bodyPr>
            <a:normAutofit/>
          </a:bodyPr>
          <a:lstStyle/>
          <a:p>
            <a:pPr marL="0" indent="0">
              <a:buNone/>
            </a:pPr>
            <a:r>
              <a:rPr lang="en-US" dirty="0">
                <a:latin typeface="Times New Roman" pitchFamily="18" charset="0"/>
                <a:cs typeface="Times New Roman" pitchFamily="18" charset="0"/>
              </a:rPr>
              <a:t>de Heredia, M. I. (2020). Military Capacity Building as EU’s New Security and Development Strategy: The New </a:t>
            </a:r>
            <a:r>
              <a:rPr lang="en-US" dirty="0" smtClean="0">
                <a:latin typeface="Times New Roman" pitchFamily="18" charset="0"/>
                <a:cs typeface="Times New Roman" pitchFamily="18" charset="0"/>
              </a:rPr>
              <a:t>	Rules </a:t>
            </a:r>
            <a:r>
              <a:rPr lang="en-US" dirty="0">
                <a:latin typeface="Times New Roman" pitchFamily="18" charset="0"/>
                <a:cs typeface="Times New Roman" pitchFamily="18" charset="0"/>
              </a:rPr>
              <a:t>for Peace Promotion?. In European Union Contested (pp. 173-189). Springer, Cham.</a:t>
            </a:r>
          </a:p>
          <a:p>
            <a:pPr marL="0" indent="0">
              <a:buNone/>
            </a:pPr>
            <a:r>
              <a:rPr lang="en-US" dirty="0" smtClean="0">
                <a:latin typeface="Times New Roman" pitchFamily="18" charset="0"/>
                <a:cs typeface="Times New Roman" pitchFamily="18" charset="0"/>
              </a:rPr>
              <a:t>Mallory</a:t>
            </a:r>
            <a:r>
              <a:rPr lang="en-US" dirty="0">
                <a:latin typeface="Times New Roman" pitchFamily="18" charset="0"/>
                <a:cs typeface="Times New Roman" pitchFamily="18" charset="0"/>
              </a:rPr>
              <a:t>, M. L., </a:t>
            </a:r>
            <a:r>
              <a:rPr lang="en-US" dirty="0">
                <a:latin typeface="Times New Roman" pitchFamily="18" charset="0"/>
                <a:cs typeface="Times New Roman" pitchFamily="18" charset="0"/>
              </a:rPr>
              <a:t>Lindesmith</a:t>
            </a:r>
            <a:r>
              <a:rPr lang="en-US" dirty="0">
                <a:latin typeface="Times New Roman" pitchFamily="18" charset="0"/>
                <a:cs typeface="Times New Roman" pitchFamily="18" charset="0"/>
              </a:rPr>
              <a:t>, L. C., &amp; Baric, R. S. (2018). Vaccination-induced herd immunity: successes and </a:t>
            </a:r>
            <a:r>
              <a:rPr lang="en-US" dirty="0" smtClean="0">
                <a:latin typeface="Times New Roman" pitchFamily="18" charset="0"/>
                <a:cs typeface="Times New Roman" pitchFamily="18" charset="0"/>
              </a:rPr>
              <a:t>	challenges</a:t>
            </a:r>
            <a:r>
              <a:rPr lang="en-US" dirty="0">
                <a:latin typeface="Times New Roman" pitchFamily="18" charset="0"/>
                <a:cs typeface="Times New Roman" pitchFamily="18" charset="0"/>
              </a:rPr>
              <a:t>. Journal of Allergy and Clinical Immunology, 142(1), 64-66.</a:t>
            </a:r>
          </a:p>
          <a:p>
            <a:pPr marL="0" indent="0">
              <a:buNone/>
            </a:pPr>
            <a:r>
              <a:rPr lang="en-US" dirty="0" smtClean="0">
                <a:latin typeface="Times New Roman" pitchFamily="18" charset="0"/>
                <a:cs typeface="Times New Roman" pitchFamily="18" charset="0"/>
              </a:rPr>
              <a:t>McCormick</a:t>
            </a:r>
            <a:r>
              <a:rPr lang="en-US" dirty="0">
                <a:latin typeface="Times New Roman" pitchFamily="18" charset="0"/>
                <a:cs typeface="Times New Roman" pitchFamily="18" charset="0"/>
              </a:rPr>
              <a:t>, J. (2017). Understanding the European Union: a concise introduction. Palgrave.</a:t>
            </a:r>
          </a:p>
          <a:p>
            <a:pPr marL="0" indent="0">
              <a:buNone/>
            </a:pPr>
            <a:r>
              <a:rPr lang="en-US" dirty="0" smtClean="0">
                <a:latin typeface="Times New Roman" pitchFamily="18" charset="0"/>
                <a:cs typeface="Times New Roman" pitchFamily="18" charset="0"/>
              </a:rPr>
              <a:t>World </a:t>
            </a:r>
            <a:r>
              <a:rPr lang="en-US" dirty="0">
                <a:latin typeface="Times New Roman" pitchFamily="18" charset="0"/>
                <a:cs typeface="Times New Roman" pitchFamily="18" charset="0"/>
              </a:rPr>
              <a:t>Health Organization</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2016). World health statistics 2016: monitoring health for the SDGs sustainable </a:t>
            </a:r>
            <a:r>
              <a:rPr lang="en-US" dirty="0" smtClean="0">
                <a:latin typeface="Times New Roman" pitchFamily="18" charset="0"/>
                <a:cs typeface="Times New Roman" pitchFamily="18" charset="0"/>
              </a:rPr>
              <a:t>	development </a:t>
            </a:r>
            <a:r>
              <a:rPr lang="en-US" dirty="0">
                <a:latin typeface="Times New Roman" pitchFamily="18" charset="0"/>
                <a:cs typeface="Times New Roman" pitchFamily="18" charset="0"/>
              </a:rPr>
              <a:t>goals. World Health Organization</a:t>
            </a:r>
            <a:r>
              <a:rPr lang="en-US" dirty="0" smtClean="0">
                <a:latin typeface="Times New Roman" pitchFamily="18" charset="0"/>
                <a:cs typeface="Times New Roman" pitchFamily="18" charset="0"/>
              </a:rPr>
              <a:t>.</a:t>
            </a:r>
          </a:p>
          <a:p>
            <a:pPr marL="0" indent="0">
              <a:buNone/>
            </a:pPr>
            <a:r>
              <a:rPr lang="en-US" dirty="0">
                <a:latin typeface="Times New Roman" pitchFamily="18" charset="0"/>
                <a:cs typeface="Times New Roman" pitchFamily="18" charset="0"/>
              </a:rPr>
              <a:t>World Health </a:t>
            </a:r>
            <a:r>
              <a:rPr lang="en-US" dirty="0" smtClean="0">
                <a:latin typeface="Times New Roman" pitchFamily="18" charset="0"/>
                <a:cs typeface="Times New Roman" pitchFamily="18" charset="0"/>
              </a:rPr>
              <a:t>Organization. 2017</a:t>
            </a:r>
            <a:r>
              <a:rPr lang="en-US" dirty="0">
                <a:latin typeface="Times New Roman" pitchFamily="18" charset="0"/>
                <a:cs typeface="Times New Roman" pitchFamily="18" charset="0"/>
              </a:rPr>
              <a:t>). Enhancing the role of community health nursing for universal health coverage.</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8314086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314</TotalTime>
  <Words>2067</Words>
  <Application>Microsoft Office PowerPoint</Application>
  <PresentationFormat>Custom</PresentationFormat>
  <Paragraphs>109</Paragraphs>
  <Slides>11</Slides>
  <Notes>10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Ion</vt:lpstr>
      <vt:lpstr>International Organizations</vt:lpstr>
      <vt:lpstr>Introduction </vt:lpstr>
      <vt:lpstr>European Union</vt:lpstr>
      <vt:lpstr>Members and Achievement of the EU</vt:lpstr>
      <vt:lpstr>Failures of the European Union</vt:lpstr>
      <vt:lpstr>World Health Organization (WHO)</vt:lpstr>
      <vt:lpstr>Roles of WHO</vt:lpstr>
      <vt:lpstr>Success of World Health Organization</vt:lpstr>
      <vt:lpstr>Failures of World Health Organization  </vt:lpstr>
      <vt:lpstr>Conclusion</vt:lpstr>
      <vt:lpstr>References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nonniana</dc:creator>
  <cp:lastModifiedBy>User</cp:lastModifiedBy>
  <cp:revision>29</cp:revision>
  <dcterms:created xsi:type="dcterms:W3CDTF">2020-05-18T09:11:18Z</dcterms:created>
  <dcterms:modified xsi:type="dcterms:W3CDTF">2020-05-18T15:28:34Z</dcterms:modified>
</cp:coreProperties>
</file>